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559675" cy="53276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36323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8796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8796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43481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6280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85934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000510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22109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99791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76038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16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01D9-95EA-496C-85A5-D44686DC9253}" type="datetimeFigureOut">
              <a:rPr lang="en-UG" smtClean="0"/>
              <a:t>18/02/2026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3104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262F87-264F-4A80-BE96-D052A693E169}"/>
              </a:ext>
            </a:extLst>
          </p:cNvPr>
          <p:cNvSpPr/>
          <p:nvPr/>
        </p:nvSpPr>
        <p:spPr>
          <a:xfrm>
            <a:off x="535532" y="115612"/>
            <a:ext cx="1444732" cy="31531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ABOUT US</a:t>
            </a:r>
            <a:endParaRPr lang="en-UG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-4253" y="441433"/>
            <a:ext cx="25193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Hope Institute of Languages and Life Skills is a vocational institute based in Kansanga. We specialize in teaching English as a second language alongside a variety of practical trade skills designed to empower our students for success.</a:t>
            </a:r>
            <a:endParaRPr lang="en-UG" sz="1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0" y="2663825"/>
            <a:ext cx="2520000" cy="2663825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41" r="-59101"/>
            </a:stretch>
          </a:blip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664C09-2BBA-4829-83E0-BAC0FA6EEE88}"/>
              </a:ext>
            </a:extLst>
          </p:cNvPr>
          <p:cNvSpPr/>
          <p:nvPr/>
        </p:nvSpPr>
        <p:spPr>
          <a:xfrm>
            <a:off x="3086757" y="252248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accent6">
                    <a:lumMod val="50000"/>
                  </a:schemeClr>
                </a:solidFill>
              </a:rPr>
              <a:t>OUR VISION</a:t>
            </a:r>
            <a:endParaRPr lang="en-UG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689D723-ECD1-45E0-AE51-A33FC0997363}"/>
              </a:ext>
            </a:extLst>
          </p:cNvPr>
          <p:cNvSpPr/>
          <p:nvPr/>
        </p:nvSpPr>
        <p:spPr>
          <a:xfrm>
            <a:off x="2633885" y="659618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create a safe and supportive learning environment with quality facilities that deliver a world-class educational experience.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815096-84CA-402F-BC22-6F63F8FC632E}"/>
              </a:ext>
            </a:extLst>
          </p:cNvPr>
          <p:cNvSpPr/>
          <p:nvPr/>
        </p:nvSpPr>
        <p:spPr>
          <a:xfrm>
            <a:off x="3086269" y="1502995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OUR MISSION</a:t>
            </a:r>
            <a:endParaRPr lang="en-UG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6BB9F75-6D1A-4FF1-8406-03953A92060D}"/>
              </a:ext>
            </a:extLst>
          </p:cNvPr>
          <p:cNvSpPr/>
          <p:nvPr/>
        </p:nvSpPr>
        <p:spPr>
          <a:xfrm>
            <a:off x="2633885" y="2000309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provide learners with hands-on skills, practical knowledge, and creativity to thrive in today’s job market.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E1C51A-7358-41A5-B3AB-15AE5194B759}"/>
              </a:ext>
            </a:extLst>
          </p:cNvPr>
          <p:cNvSpPr txBox="1"/>
          <p:nvPr/>
        </p:nvSpPr>
        <p:spPr>
          <a:xfrm>
            <a:off x="2993319" y="2942127"/>
            <a:ext cx="157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Get In Touch: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36BC4E-7AFC-473D-8415-ABE32C1D6491}"/>
              </a:ext>
            </a:extLst>
          </p:cNvPr>
          <p:cNvSpPr txBox="1"/>
          <p:nvPr/>
        </p:nvSpPr>
        <p:spPr>
          <a:xfrm>
            <a:off x="2722179" y="3253535"/>
            <a:ext cx="2202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 more information regarding intakes, interviews and our general services, fell free to reach  out to us: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350" y="0"/>
            <a:ext cx="2520325" cy="299341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" t="-91" r="-78167" b="91"/>
            </a:stretch>
          </a:blip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6FE853-9FD2-4178-AFE4-738E31BCD901}"/>
              </a:ext>
            </a:extLst>
          </p:cNvPr>
          <p:cNvSpPr/>
          <p:nvPr/>
        </p:nvSpPr>
        <p:spPr>
          <a:xfrm>
            <a:off x="5502796" y="2993412"/>
            <a:ext cx="1593432" cy="1029841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5FCDAC98-F861-4893-93F6-5EAC608F80B5}"/>
              </a:ext>
            </a:extLst>
          </p:cNvPr>
          <p:cNvSpPr/>
          <p:nvPr/>
        </p:nvSpPr>
        <p:spPr>
          <a:xfrm>
            <a:off x="5405260" y="4761187"/>
            <a:ext cx="1788504" cy="441434"/>
          </a:xfrm>
          <a:prstGeom prst="wedgeRoundRectCallout">
            <a:avLst>
              <a:gd name="adj1" fmla="val -41401"/>
              <a:gd name="adj2" fmla="val 107739"/>
              <a:gd name="adj3" fmla="val 16667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ADMISSIONS OPEN</a:t>
            </a:r>
            <a:endParaRPr lang="en-UG" sz="1400" b="1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025790-353E-480B-83CF-D45A954C2452}"/>
              </a:ext>
            </a:extLst>
          </p:cNvPr>
          <p:cNvSpPr txBox="1"/>
          <p:nvPr/>
        </p:nvSpPr>
        <p:spPr>
          <a:xfrm>
            <a:off x="5038699" y="4161023"/>
            <a:ext cx="25203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Join us for professional vocational training and language mastery.</a:t>
            </a:r>
            <a:endParaRPr lang="en-UG" sz="11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D3FFEBD-E94A-4F6C-9073-20D3B841C320}"/>
              </a:ext>
            </a:extLst>
          </p:cNvPr>
          <p:cNvSpPr/>
          <p:nvPr/>
        </p:nvSpPr>
        <p:spPr>
          <a:xfrm>
            <a:off x="2611136" y="4096973"/>
            <a:ext cx="288783" cy="217708"/>
          </a:xfrm>
          <a:prstGeom prst="ellipse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4065B2-0761-4A67-9A46-092D910FDDB6}"/>
              </a:ext>
            </a:extLst>
          </p:cNvPr>
          <p:cNvSpPr txBox="1"/>
          <p:nvPr/>
        </p:nvSpPr>
        <p:spPr>
          <a:xfrm>
            <a:off x="2961004" y="3985690"/>
            <a:ext cx="20770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Mitala Road, Kansanga, Kampala, Uganda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5B966FC-2AD0-4416-A131-6EF7DB66DD35}"/>
              </a:ext>
            </a:extLst>
          </p:cNvPr>
          <p:cNvSpPr/>
          <p:nvPr/>
        </p:nvSpPr>
        <p:spPr>
          <a:xfrm>
            <a:off x="2633885" y="4483052"/>
            <a:ext cx="248819" cy="217708"/>
          </a:xfrm>
          <a:prstGeom prst="ellipse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9CB71B-9BAE-46B9-9486-AC46B149662A}"/>
              </a:ext>
            </a:extLst>
          </p:cNvPr>
          <p:cNvSpPr txBox="1"/>
          <p:nvPr/>
        </p:nvSpPr>
        <p:spPr>
          <a:xfrm>
            <a:off x="2952821" y="4448810"/>
            <a:ext cx="2077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0767 935 988 | 0701 900 922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35DDE7-C68D-4058-8066-C9C614C7E29A}"/>
              </a:ext>
            </a:extLst>
          </p:cNvPr>
          <p:cNvSpPr/>
          <p:nvPr/>
        </p:nvSpPr>
        <p:spPr>
          <a:xfrm>
            <a:off x="2631119" y="4821562"/>
            <a:ext cx="248819" cy="217715"/>
          </a:xfrm>
          <a:prstGeom prst="ellipse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A5625C-00C6-4215-9EB9-43A2FD8E5804}"/>
              </a:ext>
            </a:extLst>
          </p:cNvPr>
          <p:cNvSpPr txBox="1"/>
          <p:nvPr/>
        </p:nvSpPr>
        <p:spPr>
          <a:xfrm>
            <a:off x="2952821" y="4809376"/>
            <a:ext cx="20770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customerservice.hills@gmail.com</a:t>
            </a:r>
            <a:endParaRPr lang="en-UG" sz="10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B57AC31-357A-4EBE-92D1-5614DDB0CEAB}"/>
              </a:ext>
            </a:extLst>
          </p:cNvPr>
          <p:cNvCxnSpPr/>
          <p:nvPr/>
        </p:nvCxnSpPr>
        <p:spPr>
          <a:xfrm>
            <a:off x="2520000" y="2862263"/>
            <a:ext cx="2518048" cy="0"/>
          </a:xfrm>
          <a:prstGeom prst="line">
            <a:avLst/>
          </a:prstGeom>
          <a:ln w="19050">
            <a:solidFill>
              <a:srgbClr val="222A3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24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 sz="12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-654" y="369332"/>
            <a:ext cx="25193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Practical Skills First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We focus on "Gifted Hands," ensuring every student masters their craft through 100% hands-on training.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Flexible Learning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Whether you prefer online sessions or physical classes in Kampala, we accommodate your busy schedule.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Entrepreneurship Focus: 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Start your own business in just 3 to 5 days with our intensive detergent production modules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Professional Certification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Earn a certificate upon completion to validate your skills for the job market or further studies.</a:t>
            </a:r>
            <a:endParaRPr lang="en-UG" sz="1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-1306" y="2923877"/>
            <a:ext cx="2520000" cy="2403773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612" r="-1247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023" y="2339236"/>
            <a:ext cx="2520325" cy="2988413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9860" r="-4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AE8260-5AF9-499E-A965-9785D37E7880}"/>
              </a:ext>
            </a:extLst>
          </p:cNvPr>
          <p:cNvSpPr txBox="1"/>
          <p:nvPr/>
        </p:nvSpPr>
        <p:spPr>
          <a:xfrm>
            <a:off x="-327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Why Choose Us?</a:t>
            </a:r>
            <a:endParaRPr lang="en-UG" b="1" dirty="0">
              <a:solidFill>
                <a:srgbClr val="FFFF00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67F8687-7323-6254-D06B-DDF4CC9F6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393017"/>
              </p:ext>
            </p:extLst>
          </p:nvPr>
        </p:nvGraphicFramePr>
        <p:xfrm>
          <a:off x="5043268" y="0"/>
          <a:ext cx="2516407" cy="2320369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887809">
                  <a:extLst>
                    <a:ext uri="{9D8B030D-6E8A-4147-A177-3AD203B41FA5}">
                      <a16:colId xmlns:a16="http://schemas.microsoft.com/office/drawing/2014/main" val="2108866753"/>
                    </a:ext>
                  </a:extLst>
                </a:gridCol>
                <a:gridCol w="814299">
                  <a:extLst>
                    <a:ext uri="{9D8B030D-6E8A-4147-A177-3AD203B41FA5}">
                      <a16:colId xmlns:a16="http://schemas.microsoft.com/office/drawing/2014/main" val="2050710132"/>
                    </a:ext>
                  </a:extLst>
                </a:gridCol>
                <a:gridCol w="814299">
                  <a:extLst>
                    <a:ext uri="{9D8B030D-6E8A-4147-A177-3AD203B41FA5}">
                      <a16:colId xmlns:a16="http://schemas.microsoft.com/office/drawing/2014/main" val="1943591493"/>
                    </a:ext>
                  </a:extLst>
                </a:gridCol>
              </a:tblGrid>
              <a:tr h="266321"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Skill/Product</a:t>
                      </a:r>
                      <a:endParaRPr lang="en-UG" sz="10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Duration</a:t>
                      </a:r>
                      <a:endParaRPr lang="en-UG" sz="10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Fees (UGX)</a:t>
                      </a:r>
                      <a:endParaRPr lang="en-UG" sz="10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168139"/>
                  </a:ext>
                </a:extLst>
              </a:tr>
              <a:tr h="246635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Bathing Soap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5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100,000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37908"/>
                  </a:ext>
                </a:extLst>
              </a:tr>
              <a:tr h="252480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Bar Soap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5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70,000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381712"/>
                  </a:ext>
                </a:extLst>
              </a:tr>
              <a:tr h="274119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Shower Gel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4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50,000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949898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Liquid Soap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40,000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11099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Hair Conditioner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40,000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95278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Hand/Dish Wash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304591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Hair Shampoo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139499"/>
                  </a:ext>
                </a:extLst>
              </a:tr>
              <a:tr h="270333">
                <a:tc>
                  <a:txBody>
                    <a:bodyPr/>
                    <a:lstStyle/>
                    <a:p>
                      <a:r>
                        <a:rPr lang="en-GB" sz="800" b="1" dirty="0">
                          <a:solidFill>
                            <a:srgbClr val="222A35"/>
                          </a:solidFill>
                        </a:rPr>
                        <a:t>Bleach</a:t>
                      </a:r>
                      <a:endParaRPr lang="en-UG" sz="8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4983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DB45ED-1612-A77A-5708-AE9A1557D732}"/>
              </a:ext>
            </a:extLst>
          </p:cNvPr>
          <p:cNvSpPr txBox="1"/>
          <p:nvPr/>
        </p:nvSpPr>
        <p:spPr>
          <a:xfrm>
            <a:off x="2518694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Our Pathways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8F4A63-5BA5-FF07-4F93-7376D421ED4F}"/>
              </a:ext>
            </a:extLst>
          </p:cNvPr>
          <p:cNvSpPr txBox="1"/>
          <p:nvPr/>
        </p:nvSpPr>
        <p:spPr>
          <a:xfrm>
            <a:off x="2518694" y="369332"/>
            <a:ext cx="25190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222A35"/>
                </a:solidFill>
              </a:rPr>
              <a:t>Language &amp; Academic Programs</a:t>
            </a:r>
            <a:endParaRPr lang="en-UG" sz="1100" b="1" dirty="0">
              <a:solidFill>
                <a:srgbClr val="222A35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1FE0F-D197-0838-1EEB-B6FC132C40BD}"/>
              </a:ext>
            </a:extLst>
          </p:cNvPr>
          <p:cNvSpPr txBox="1"/>
          <p:nvPr/>
        </p:nvSpPr>
        <p:spPr>
          <a:xfrm>
            <a:off x="2518694" y="719842"/>
            <a:ext cx="25190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IELTS Prep: </a:t>
            </a:r>
            <a:r>
              <a:rPr lang="en-US" sz="1000" dirty="0">
                <a:solidFill>
                  <a:srgbClr val="222A35"/>
                </a:solidFill>
              </a:rPr>
              <a:t>Get ready for international study or migration with our 2-month intensive course.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Communicative English: </a:t>
            </a:r>
            <a:r>
              <a:rPr lang="en-US" sz="1000" dirty="0">
                <a:solidFill>
                  <a:srgbClr val="222A35"/>
                </a:solidFill>
              </a:rPr>
              <a:t>Master the basics.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Business English: </a:t>
            </a:r>
            <a:r>
              <a:rPr lang="en-US" sz="1000" dirty="0">
                <a:solidFill>
                  <a:srgbClr val="222A35"/>
                </a:solidFill>
              </a:rPr>
              <a:t>Professional communication training for the workplace.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Foreign Language: </a:t>
            </a:r>
            <a:r>
              <a:rPr lang="en-US" sz="1000" dirty="0">
                <a:solidFill>
                  <a:srgbClr val="222A35"/>
                </a:solidFill>
              </a:rPr>
              <a:t>Enroll in French or Basic Arabic to expand your global reach.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Essential ICT Skills: </a:t>
            </a:r>
            <a:r>
              <a:rPr lang="en-US" sz="1000" dirty="0">
                <a:solidFill>
                  <a:srgbClr val="222A35"/>
                </a:solidFill>
              </a:rPr>
              <a:t>Gain essential IT proficiency through our Computer Ordinary Level course.</a:t>
            </a:r>
            <a:endParaRPr lang="en-UG" sz="1000" dirty="0">
              <a:solidFill>
                <a:srgbClr val="222A35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F0EE5E-70FA-1595-CAC7-C32510E51888}"/>
              </a:ext>
            </a:extLst>
          </p:cNvPr>
          <p:cNvSpPr txBox="1"/>
          <p:nvPr/>
        </p:nvSpPr>
        <p:spPr>
          <a:xfrm>
            <a:off x="2516734" y="2751395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Fees Structure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A8508F3-B671-C281-75E0-A3C4952170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555870"/>
              </p:ext>
            </p:extLst>
          </p:nvPr>
        </p:nvGraphicFramePr>
        <p:xfrm>
          <a:off x="2523268" y="3132912"/>
          <a:ext cx="2512487" cy="2172393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49936">
                  <a:extLst>
                    <a:ext uri="{9D8B030D-6E8A-4147-A177-3AD203B41FA5}">
                      <a16:colId xmlns:a16="http://schemas.microsoft.com/office/drawing/2014/main" val="2108866753"/>
                    </a:ext>
                  </a:extLst>
                </a:gridCol>
                <a:gridCol w="725055">
                  <a:extLst>
                    <a:ext uri="{9D8B030D-6E8A-4147-A177-3AD203B41FA5}">
                      <a16:colId xmlns:a16="http://schemas.microsoft.com/office/drawing/2014/main" val="2050710132"/>
                    </a:ext>
                  </a:extLst>
                </a:gridCol>
                <a:gridCol w="837496">
                  <a:extLst>
                    <a:ext uri="{9D8B030D-6E8A-4147-A177-3AD203B41FA5}">
                      <a16:colId xmlns:a16="http://schemas.microsoft.com/office/drawing/2014/main" val="1943591493"/>
                    </a:ext>
                  </a:extLst>
                </a:gridCol>
              </a:tblGrid>
              <a:tr h="298617">
                <a:tc>
                  <a:txBody>
                    <a:bodyPr/>
                    <a:lstStyle/>
                    <a:p>
                      <a:r>
                        <a:rPr lang="en-GB" sz="105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Program</a:t>
                      </a:r>
                      <a:endParaRPr lang="en-UG" sz="105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Duration</a:t>
                      </a:r>
                      <a:endParaRPr lang="en-UG" sz="105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Fees (UGX)</a:t>
                      </a:r>
                      <a:endParaRPr lang="en-UG" sz="105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168139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>
                          <a:solidFill>
                            <a:srgbClr val="222A35"/>
                          </a:solidFill>
                        </a:rPr>
                        <a:t>IELTS Exam Preparation</a:t>
                      </a:r>
                      <a:endParaRPr lang="en-UG" sz="9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2 Months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$200 USD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37908"/>
                  </a:ext>
                </a:extLst>
              </a:tr>
              <a:tr h="388248">
                <a:tc>
                  <a:txBody>
                    <a:bodyPr/>
                    <a:lstStyle/>
                    <a:p>
                      <a:r>
                        <a:rPr lang="en-GB" sz="900" b="1" dirty="0">
                          <a:solidFill>
                            <a:srgbClr val="222A35"/>
                          </a:solidFill>
                        </a:rPr>
                        <a:t>Communicative English</a:t>
                      </a:r>
                      <a:endParaRPr lang="en-UG" sz="9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1 Month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150,000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381712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>
                          <a:solidFill>
                            <a:srgbClr val="222A35"/>
                          </a:solidFill>
                        </a:rPr>
                        <a:t>Business English</a:t>
                      </a:r>
                      <a:endParaRPr lang="en-UG" sz="9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Flexible/Modular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150,000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949898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>
                          <a:solidFill>
                            <a:srgbClr val="222A35"/>
                          </a:solidFill>
                        </a:rPr>
                        <a:t>French Language</a:t>
                      </a:r>
                      <a:endParaRPr lang="en-UG" sz="900" b="1" dirty="0">
                        <a:solidFill>
                          <a:srgbClr val="222A3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3 Months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200,000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11099"/>
                  </a:ext>
                </a:extLst>
              </a:tr>
              <a:tr h="388248">
                <a:tc>
                  <a:txBody>
                    <a:bodyPr/>
                    <a:lstStyle/>
                    <a:p>
                      <a:r>
                        <a:rPr lang="en-GB" sz="900" b="1" dirty="0"/>
                        <a:t>Essential ICT Skills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3 Months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350,000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95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5794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</TotalTime>
  <Words>382</Words>
  <Application>Microsoft Office PowerPoint</Application>
  <PresentationFormat>Custom</PresentationFormat>
  <Paragraphs>71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Wingdings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Refactory</dc:creator>
  <cp:lastModifiedBy>Refactory</cp:lastModifiedBy>
  <cp:revision>21</cp:revision>
  <dcterms:created xsi:type="dcterms:W3CDTF">2026-02-17T07:34:14Z</dcterms:created>
  <dcterms:modified xsi:type="dcterms:W3CDTF">2026-02-18T05:17:05Z</dcterms:modified>
</cp:coreProperties>
</file>

<file path=docProps/thumbnail.jpeg>
</file>